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image/jpeg" Extension="jpe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y="6858000" cx="12192000"/>
  <p:notesSz cx="6858000" cy="9144000"/>
  <p:defaultTextStyle>
    <a:defPPr lvl="0">
      <a:defRPr lang="en-US"/>
    </a:defPPr>
    <a:lvl1pPr defTabSz="4572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4572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4572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4572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4572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4572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4572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4572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4572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10" Type="http://schemas.openxmlformats.org/officeDocument/2006/relationships/slide" Target="slides/slide7.xml"/><Relationship Id="rId9" Type="http://schemas.openxmlformats.org/officeDocument/2006/relationships/slide" Target="slides/slide6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1FF6-FAEE-48E0-A4D7-39B05E25FB0A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B1BA-B695-4332-9406-A40F6D4E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69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1FF6-FAEE-48E0-A4D7-39B05E25FB0A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B1BA-B695-4332-9406-A40F6D4E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000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1FF6-FAEE-48E0-A4D7-39B05E25FB0A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B1BA-B695-4332-9406-A40F6D4E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783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1FF6-FAEE-48E0-A4D7-39B05E25FB0A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B1BA-B695-4332-9406-A40F6D4E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759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1FF6-FAEE-48E0-A4D7-39B05E25FB0A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B1BA-B695-4332-9406-A40F6D4E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078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1FF6-FAEE-48E0-A4D7-39B05E25FB0A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B1BA-B695-4332-9406-A40F6D4E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347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1FF6-FAEE-48E0-A4D7-39B05E25FB0A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B1BA-B695-4332-9406-A40F6D4E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640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1FF6-FAEE-48E0-A4D7-39B05E25FB0A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B1BA-B695-4332-9406-A40F6D4E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683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1FF6-FAEE-48E0-A4D7-39B05E25FB0A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B1BA-B695-4332-9406-A40F6D4E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256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1FF6-FAEE-48E0-A4D7-39B05E25FB0A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B1BA-B695-4332-9406-A40F6D4E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986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1FF6-FAEE-48E0-A4D7-39B05E25FB0A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B1BA-B695-4332-9406-A40F6D4E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79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1FF6-FAEE-48E0-A4D7-39B05E25FB0A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B1BA-B695-4332-9406-A40F6D4E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838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1FF6-FAEE-48E0-A4D7-39B05E25FB0A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B1BA-B695-4332-9406-A40F6D4E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611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F6111FF6-FAEE-48E0-A4D7-39B05E25FB0A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E539B1BA-B695-4332-9406-A40F6D4E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798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6111FF6-FAEE-48E0-A4D7-39B05E25FB0A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E539B1BA-B695-4332-9406-A40F6D4E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7172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7DBD89-49DD-9F92-C20C-4847DDEF50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Особенности организации обучения умственно отсталых обучающихся в колледжах и техникумах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700E867-1CBD-8E78-243A-32C20D8844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9722" y="5408853"/>
            <a:ext cx="9144000" cy="850692"/>
          </a:xfrm>
        </p:spPr>
        <p:txBody>
          <a:bodyPr/>
          <a:lstStyle/>
          <a:p>
            <a:r>
              <a:rPr lang="ru-RU" dirty="0"/>
              <a:t>Галкина В.А., </a:t>
            </a:r>
            <a:r>
              <a:rPr lang="ru-RU" dirty="0" err="1"/>
              <a:t>к.п.н</a:t>
            </a:r>
            <a:r>
              <a:rPr lang="ru-RU" dirty="0"/>
              <a:t>., доцент</a:t>
            </a:r>
          </a:p>
        </p:txBody>
      </p:sp>
    </p:spTree>
    <p:extLst>
      <p:ext uri="{BB962C8B-B14F-4D97-AF65-F5344CB8AC3E}">
        <p14:creationId xmlns:p14="http://schemas.microsoft.com/office/powerpoint/2010/main" val="323765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BE14E4-6F21-CC08-FAF1-D9374FC40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Определение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F395FA-ED64-084C-DB71-305518B0E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512" y="2166730"/>
            <a:ext cx="5254097" cy="3504198"/>
          </a:xfrm>
        </p:spPr>
        <p:txBody>
          <a:bodyPr>
            <a:normAutofit/>
          </a:bodyPr>
          <a:lstStyle/>
          <a:p>
            <a:r>
              <a:rPr lang="ru-RU" sz="2400" b="0" i="0" dirty="0">
                <a:effectLst/>
                <a:latin typeface="arial" panose="020B0604020202020204" pitchFamily="34" charset="0"/>
              </a:rPr>
              <a:t>Индивидуальный образовательный маршрут — это </a:t>
            </a:r>
            <a:r>
              <a:rPr lang="ru-RU" sz="2400" b="1" i="0" dirty="0">
                <a:effectLst/>
                <a:latin typeface="arial" panose="020B0604020202020204" pitchFamily="34" charset="0"/>
              </a:rPr>
              <a:t>индивидуальная программа, рассчитанная на конкретного обучающегося и преследующая конкретные цели, которые необходимо реализовать в указанные сроки</a:t>
            </a:r>
            <a:r>
              <a:rPr lang="ru-RU" sz="2400" b="0" i="0" dirty="0">
                <a:effectLst/>
                <a:latin typeface="arial" panose="020B0604020202020204" pitchFamily="34" charset="0"/>
              </a:rPr>
              <a:t>.</a:t>
            </a:r>
            <a:endParaRPr lang="ru-RU" sz="2400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CC2B298E-3E95-4814-0861-F9F54654BE78}"/>
              </a:ext>
            </a:extLst>
          </p:cNvPr>
          <p:cNvSpPr txBox="1">
            <a:spLocks/>
          </p:cNvSpPr>
          <p:nvPr/>
        </p:nvSpPr>
        <p:spPr>
          <a:xfrm>
            <a:off x="6516756" y="2315817"/>
            <a:ext cx="5254097" cy="3355110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0" i="0" dirty="0">
                <a:effectLst/>
                <a:latin typeface="Inter-Medium"/>
              </a:rPr>
              <a:t>Адаптированная основная образовательная программа (АООП) ― это образовательная программа, адаптированная для обучения одной из категорий обучающихся с ограниченными возможностями здоровья (ОВЗ) с учетом особенностей их психофизического развития, индивидуальных возможностей, обеспечивающая коррекцию нарушений развития и социальную адаптацию.</a:t>
            </a:r>
            <a:r>
              <a:rPr lang="ru-RU" sz="2400" dirty="0">
                <a:latin typeface="arial" panose="020B0604020202020204" pitchFamily="34" charset="0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45364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CD5546-DA22-EB79-8732-AB87F4616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1" y="0"/>
            <a:ext cx="10571998" cy="970450"/>
          </a:xfrm>
        </p:spPr>
        <p:txBody>
          <a:bodyPr/>
          <a:lstStyle/>
          <a:p>
            <a:r>
              <a:rPr lang="ru-RU" dirty="0"/>
              <a:t>Из АОП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3A153BC-0A21-C15A-29CA-8A470D7EDC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068" y="1148797"/>
            <a:ext cx="10602074" cy="543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529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B12F74-7C62-D52C-440D-D3CE83C00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288" y="178831"/>
            <a:ext cx="10571998" cy="970450"/>
          </a:xfrm>
        </p:spPr>
        <p:txBody>
          <a:bodyPr/>
          <a:lstStyle/>
          <a:p>
            <a:r>
              <a:rPr lang="ru-RU" dirty="0"/>
              <a:t>ИОМ </a:t>
            </a:r>
            <a:r>
              <a:rPr lang="ru-RU" dirty="0" err="1"/>
              <a:t>тьюторского</a:t>
            </a:r>
            <a:r>
              <a:rPr lang="ru-RU" dirty="0"/>
              <a:t> сопровождения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A55396-2E02-6503-0864-6B7D699BD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2CE2B60-6F8D-C0D1-15C1-5D0E22EAC9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01" y="1149281"/>
            <a:ext cx="9288156" cy="552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521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FEECE3-C871-44F3-9748-A87A15D15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виды деятельности тьютора: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9E5370-3093-43B7-B3E0-5947DBB24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1. Информационное обеспечение </a:t>
            </a:r>
          </a:p>
          <a:p>
            <a:r>
              <a:rPr lang="ru-RU" sz="3200" dirty="0"/>
              <a:t>2. Организационная деятельность </a:t>
            </a:r>
          </a:p>
          <a:p>
            <a:r>
              <a:rPr lang="ru-RU" sz="3200" dirty="0"/>
              <a:t>3. Учебно-методическая работа </a:t>
            </a:r>
          </a:p>
          <a:p>
            <a:r>
              <a:rPr lang="ru-RU" sz="3200" dirty="0"/>
              <a:t>4. </a:t>
            </a:r>
            <a:r>
              <a:rPr lang="ru-RU" sz="3200" dirty="0" err="1"/>
              <a:t>Диагностико</a:t>
            </a:r>
            <a:r>
              <a:rPr lang="ru-RU" sz="3200" dirty="0"/>
              <a:t> - аналитическая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4083411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202EE32-A41A-4CAC-8720-E861A785EF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413" y="277894"/>
            <a:ext cx="10198397" cy="606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937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33E9F5-335D-CC80-139F-C5FB94C88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1279E51-2B27-8DEC-21F9-B680B94DF10B}"/>
              </a:ext>
            </a:extLst>
          </p:cNvPr>
          <p:cNvSpPr/>
          <p:nvPr/>
        </p:nvSpPr>
        <p:spPr>
          <a:xfrm>
            <a:off x="1023730" y="2967335"/>
            <a:ext cx="916009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8994218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Цитаты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Цитаты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